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4490fc324c4ed5" /><Relationship Type="http://schemas.openxmlformats.org/officeDocument/2006/relationships/extended-properties" Target="/docProps/app.xml" Id="R8466eb7d705f4a4f" /><Relationship Type="http://schemas.openxmlformats.org/officeDocument/2006/relationships/officeDocument" Target="/ppt/presentation.xml" Id="R4f97b3d83d9440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6723b8705f48f7"/>
  </p:sldMasterIdLst>
  <p:notesMasterIdLst>
    <p:notesMasterId xmlns:r="http://schemas.openxmlformats.org/officeDocument/2006/relationships" r:id="R12399dd2bb7340fb"/>
  </p:notesMasterIdLst>
  <p:sldIdLst>
    <p:sldId xmlns:r="http://schemas.openxmlformats.org/officeDocument/2006/relationships" id="256" r:id="Rc09d3e68f42e414c"/>
    <p:sldId xmlns:r="http://schemas.openxmlformats.org/officeDocument/2006/relationships" id="257" r:id="Rdcfe95e2393c4d93"/>
    <p:sldId xmlns:r="http://schemas.openxmlformats.org/officeDocument/2006/relationships" id="258" r:id="R07c243e01a234874"/>
    <p:sldId xmlns:r="http://schemas.openxmlformats.org/officeDocument/2006/relationships" id="259" r:id="R03752a911b1b4b14"/>
    <p:sldId xmlns:r="http://schemas.openxmlformats.org/officeDocument/2006/relationships" id="260" r:id="Rcbac64c1f6474ced"/>
    <p:sldId xmlns:r="http://schemas.openxmlformats.org/officeDocument/2006/relationships" id="261" r:id="Rd6c6edbcf8cc40ae"/>
    <p:sldId xmlns:r="http://schemas.openxmlformats.org/officeDocument/2006/relationships" id="262" r:id="R3a0190fc2ff24c7f"/>
    <p:sldId xmlns:r="http://schemas.openxmlformats.org/officeDocument/2006/relationships" id="263" r:id="R973fea1d5e634a66"/>
    <p:sldId xmlns:r="http://schemas.openxmlformats.org/officeDocument/2006/relationships" id="264" r:id="R2074c7653f904b64"/>
    <p:sldId xmlns:r="http://schemas.openxmlformats.org/officeDocument/2006/relationships" id="265" r:id="R146fc47f62374bcd"/>
    <p:sldId xmlns:r="http://schemas.openxmlformats.org/officeDocument/2006/relationships" id="266" r:id="R4810315efa664b20"/>
    <p:sldId xmlns:r="http://schemas.openxmlformats.org/officeDocument/2006/relationships" id="267" r:id="Rda64adcd87e04645"/>
    <p:sldId xmlns:r="http://schemas.openxmlformats.org/officeDocument/2006/relationships" id="268" r:id="Rb685890aef294ee2"/>
    <p:sldId xmlns:r="http://schemas.openxmlformats.org/officeDocument/2006/relationships" id="269" r:id="R8d74d785749f4486"/>
    <p:sldId xmlns:r="http://schemas.openxmlformats.org/officeDocument/2006/relationships" id="270" r:id="R797ffcd5ed884f7e"/>
    <p:sldId xmlns:r="http://schemas.openxmlformats.org/officeDocument/2006/relationships" id="271" r:id="Re19d30d86fc64eed"/>
    <p:sldId xmlns:r="http://schemas.openxmlformats.org/officeDocument/2006/relationships" id="272" r:id="R1bfb21c36c6649eb"/>
    <p:sldId xmlns:r="http://schemas.openxmlformats.org/officeDocument/2006/relationships" id="273" r:id="R1dee7d44b415469e"/>
    <p:sldId xmlns:r="http://schemas.openxmlformats.org/officeDocument/2006/relationships" id="274" r:id="R0471ab0722ad4c22"/>
    <p:sldId xmlns:r="http://schemas.openxmlformats.org/officeDocument/2006/relationships" id="275" r:id="R775a52b8c0cd412a"/>
    <p:sldId xmlns:r="http://schemas.openxmlformats.org/officeDocument/2006/relationships" id="276" r:id="R1a10e72837dc4f78"/>
    <p:sldId xmlns:r="http://schemas.openxmlformats.org/officeDocument/2006/relationships" id="277" r:id="Re2a8ad0183764626"/>
    <p:sldId xmlns:r="http://schemas.openxmlformats.org/officeDocument/2006/relationships" id="278" r:id="R46f450ea869b4489"/>
    <p:sldId xmlns:r="http://schemas.openxmlformats.org/officeDocument/2006/relationships" id="279" r:id="R5f9da9c5fa8946f7"/>
    <p:sldId xmlns:r="http://schemas.openxmlformats.org/officeDocument/2006/relationships" id="280" r:id="R88093456bf5c4d93"/>
    <p:sldId xmlns:r="http://schemas.openxmlformats.org/officeDocument/2006/relationships" id="281" r:id="Rf5b4f6bfece842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614638c47f4598" /><Relationship Type="http://schemas.openxmlformats.org/officeDocument/2006/relationships/slideMaster" Target="/ppt/slideMasters/slideMaster1.xml" Id="R466723b8705f48f7" /><Relationship Type="http://schemas.openxmlformats.org/officeDocument/2006/relationships/notesMaster" Target="/ppt/notesMasters/notesMaster1.xml" Id="R12399dd2bb7340fb" /><Relationship Type="http://schemas.openxmlformats.org/officeDocument/2006/relationships/presProps" Target="/ppt/presProps.xml" Id="R5f740249b3294d93" /><Relationship Type="http://schemas.openxmlformats.org/officeDocument/2006/relationships/tableStyles" Target="/ppt/tableStyles.xml" Id="R005decc50fd74b4d" /><Relationship Type="http://schemas.openxmlformats.org/officeDocument/2006/relationships/slide" Target="/ppt/slides/slide1.xml" Id="Rc09d3e68f42e414c" /><Relationship Type="http://schemas.openxmlformats.org/officeDocument/2006/relationships/slide" Target="/ppt/slides/slide2.xml" Id="Rdcfe95e2393c4d93" /><Relationship Type="http://schemas.openxmlformats.org/officeDocument/2006/relationships/slide" Target="/ppt/slides/slide3.xml" Id="R07c243e01a234874" /><Relationship Type="http://schemas.openxmlformats.org/officeDocument/2006/relationships/slide" Target="/ppt/slides/slide4.xml" Id="R03752a911b1b4b14" /><Relationship Type="http://schemas.openxmlformats.org/officeDocument/2006/relationships/slide" Target="/ppt/slides/slide5.xml" Id="Rcbac64c1f6474ced" /><Relationship Type="http://schemas.openxmlformats.org/officeDocument/2006/relationships/slide" Target="/ppt/slides/slide6.xml" Id="Rd6c6edbcf8cc40ae" /><Relationship Type="http://schemas.openxmlformats.org/officeDocument/2006/relationships/slide" Target="/ppt/slides/slide7.xml" Id="R3a0190fc2ff24c7f" /><Relationship Type="http://schemas.openxmlformats.org/officeDocument/2006/relationships/slide" Target="/ppt/slides/slide8.xml" Id="R973fea1d5e634a66" /><Relationship Type="http://schemas.openxmlformats.org/officeDocument/2006/relationships/slide" Target="/ppt/slides/slide9.xml" Id="R2074c7653f904b64" /><Relationship Type="http://schemas.openxmlformats.org/officeDocument/2006/relationships/slide" Target="/ppt/slides/slide10.xml" Id="R146fc47f62374bcd" /><Relationship Type="http://schemas.openxmlformats.org/officeDocument/2006/relationships/slide" Target="/ppt/slides/slide11.xml" Id="R4810315efa664b20" /><Relationship Type="http://schemas.openxmlformats.org/officeDocument/2006/relationships/slide" Target="/ppt/slides/slide12.xml" Id="Rda64adcd87e04645" /><Relationship Type="http://schemas.openxmlformats.org/officeDocument/2006/relationships/slide" Target="/ppt/slides/slide13.xml" Id="Rb685890aef294ee2" /><Relationship Type="http://schemas.openxmlformats.org/officeDocument/2006/relationships/slide" Target="/ppt/slides/slide14.xml" Id="R8d74d785749f4486" /><Relationship Type="http://schemas.openxmlformats.org/officeDocument/2006/relationships/slide" Target="/ppt/slides/slide15.xml" Id="R797ffcd5ed884f7e" /><Relationship Type="http://schemas.openxmlformats.org/officeDocument/2006/relationships/slide" Target="/ppt/slides/slide16.xml" Id="Re19d30d86fc64eed" /><Relationship Type="http://schemas.openxmlformats.org/officeDocument/2006/relationships/slide" Target="/ppt/slides/slide17.xml" Id="R1bfb21c36c6649eb" /><Relationship Type="http://schemas.openxmlformats.org/officeDocument/2006/relationships/slide" Target="/ppt/slides/slide18.xml" Id="R1dee7d44b415469e" /><Relationship Type="http://schemas.openxmlformats.org/officeDocument/2006/relationships/slide" Target="/ppt/slides/slide19.xml" Id="R0471ab0722ad4c22" /><Relationship Type="http://schemas.openxmlformats.org/officeDocument/2006/relationships/slide" Target="/ppt/slides/slide20.xml" Id="R775a52b8c0cd412a" /><Relationship Type="http://schemas.openxmlformats.org/officeDocument/2006/relationships/slide" Target="/ppt/slides/slide21.xml" Id="R1a10e72837dc4f78" /><Relationship Type="http://schemas.openxmlformats.org/officeDocument/2006/relationships/slide" Target="/ppt/slides/slide22.xml" Id="Re2a8ad0183764626" /><Relationship Type="http://schemas.openxmlformats.org/officeDocument/2006/relationships/slide" Target="/ppt/slides/slide23.xml" Id="R46f450ea869b4489" /><Relationship Type="http://schemas.openxmlformats.org/officeDocument/2006/relationships/slide" Target="/ppt/slides/slide24.xml" Id="R5f9da9c5fa8946f7" /><Relationship Type="http://schemas.openxmlformats.org/officeDocument/2006/relationships/slide" Target="/ppt/slides/slide25.xml" Id="R88093456bf5c4d93" /><Relationship Type="http://schemas.openxmlformats.org/officeDocument/2006/relationships/slide" Target="/ppt/slides/slide26.xml" Id="Rf5b4f6bfece842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3c79f908e54a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c8caa5f03440f6" /><Relationship Type="http://schemas.openxmlformats.org/officeDocument/2006/relationships/notesMaster" Target="/ppt/notesMasters/notesMaster1.xml" Id="Re74edc3e8f504d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7b9fc8b1384d32" /><Relationship Type="http://schemas.openxmlformats.org/officeDocument/2006/relationships/notesMaster" Target="/ppt/notesMasters/notesMaster1.xml" Id="R9d27285f88d940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7e8e495f1e4db5" /><Relationship Type="http://schemas.openxmlformats.org/officeDocument/2006/relationships/notesMaster" Target="/ppt/notesMasters/notesMaster1.xml" Id="Rcd00ea6d3ee741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df33d69e8f4813" /><Relationship Type="http://schemas.openxmlformats.org/officeDocument/2006/relationships/notesMaster" Target="/ppt/notesMasters/notesMaster1.xml" Id="R8f05b33870a54b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8c21f2b5994373" /><Relationship Type="http://schemas.openxmlformats.org/officeDocument/2006/relationships/notesMaster" Target="/ppt/notesMasters/notesMaster1.xml" Id="R02c42ffd480244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47351757804fb4" /><Relationship Type="http://schemas.openxmlformats.org/officeDocument/2006/relationships/notesMaster" Target="/ppt/notesMasters/notesMaster1.xml" Id="R6b0e1dd0bfa14d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1d4a3d19424ace" /><Relationship Type="http://schemas.openxmlformats.org/officeDocument/2006/relationships/notesMaster" Target="/ppt/notesMasters/notesMaster1.xml" Id="Rde1f2c6b471548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23ac20f5b746dd" /><Relationship Type="http://schemas.openxmlformats.org/officeDocument/2006/relationships/notesMaster" Target="/ppt/notesMasters/notesMaster1.xml" Id="R67bc23a6b7414e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e3b789404545fa" /><Relationship Type="http://schemas.openxmlformats.org/officeDocument/2006/relationships/notesMaster" Target="/ppt/notesMasters/notesMaster1.xml" Id="Ra9cc41aa127343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e41ccbaf274496" /><Relationship Type="http://schemas.openxmlformats.org/officeDocument/2006/relationships/notesMaster" Target="/ppt/notesMasters/notesMaster1.xml" Id="R5aa6e529e22449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979b7d9b334512" /><Relationship Type="http://schemas.openxmlformats.org/officeDocument/2006/relationships/notesMaster" Target="/ppt/notesMasters/notesMaster1.xml" Id="R8deb5654a0b84b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ef800912af34495" /><Relationship Type="http://schemas.openxmlformats.org/officeDocument/2006/relationships/notesMaster" Target="/ppt/notesMasters/notesMaster1.xml" Id="R7e6e1909f0574e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56619e132946c9" /><Relationship Type="http://schemas.openxmlformats.org/officeDocument/2006/relationships/notesMaster" Target="/ppt/notesMasters/notesMaster1.xml" Id="Rd8b5c08e6e1740d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4b559fc21548dd" /><Relationship Type="http://schemas.openxmlformats.org/officeDocument/2006/relationships/notesMaster" Target="/ppt/notesMasters/notesMaster1.xml" Id="R67c8182b720d49a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34d769f80c34fb7" /><Relationship Type="http://schemas.openxmlformats.org/officeDocument/2006/relationships/notesMaster" Target="/ppt/notesMasters/notesMaster1.xml" Id="R150ff8227efa459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066f013c9a64954" /><Relationship Type="http://schemas.openxmlformats.org/officeDocument/2006/relationships/notesMaster" Target="/ppt/notesMasters/notesMaster1.xml" Id="Rc931ee8ca8f445f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0fc9b8e371c4ec9" /><Relationship Type="http://schemas.openxmlformats.org/officeDocument/2006/relationships/notesMaster" Target="/ppt/notesMasters/notesMaster1.xml" Id="Rec2397e9056140e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93f6009a9b04496" /><Relationship Type="http://schemas.openxmlformats.org/officeDocument/2006/relationships/notesMaster" Target="/ppt/notesMasters/notesMaster1.xml" Id="Rfb744c4e658040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3872f63ff6249f7" /><Relationship Type="http://schemas.openxmlformats.org/officeDocument/2006/relationships/notesMaster" Target="/ppt/notesMasters/notesMaster1.xml" Id="R928b841a128c417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3106bce32f34fb9" /><Relationship Type="http://schemas.openxmlformats.org/officeDocument/2006/relationships/notesMaster" Target="/ppt/notesMasters/notesMaster1.xml" Id="R520109737db2455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a6a6af354244d0e" /><Relationship Type="http://schemas.openxmlformats.org/officeDocument/2006/relationships/notesMaster" Target="/ppt/notesMasters/notesMaster1.xml" Id="Ra611468f2d6f495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756eb5ab5094ff3" /><Relationship Type="http://schemas.openxmlformats.org/officeDocument/2006/relationships/notesMaster" Target="/ppt/notesMasters/notesMaster1.xml" Id="Rc5ac62bd8ba24a7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610a52aa7b048ac" /><Relationship Type="http://schemas.openxmlformats.org/officeDocument/2006/relationships/notesMaster" Target="/ppt/notesMasters/notesMaster1.xml" Id="R3e7b3bb94ba142b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e04f2edf9c24138" /><Relationship Type="http://schemas.openxmlformats.org/officeDocument/2006/relationships/notesMaster" Target="/ppt/notesMasters/notesMaster1.xml" Id="R35b7c86efe8041f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54b1265e34b44d3" /><Relationship Type="http://schemas.openxmlformats.org/officeDocument/2006/relationships/notesMaster" Target="/ppt/notesMasters/notesMaster1.xml" Id="Re080592d40c5494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77178540b134329" /><Relationship Type="http://schemas.openxmlformats.org/officeDocument/2006/relationships/notesMaster" Target="/ppt/notesMasters/notesMaster1.xml" Id="R782dece5825a4d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Open with the core question and establish the engineering case that will persist through the lecture.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Create a commitment before the explanation.</a:t>
            </a:r>
          </a:p>
          <a:p xmlns:a="http://schemas.openxmlformats.org/drawingml/2006/main">
            <a:r>
              <a:t>Interaction: Individual prediction for 60 seconds, then 2 minutes in pairs.</a:t>
            </a:r>
          </a:p>
          <a:p xmlns:a="http://schemas.openxmlformats.org/drawingml/2006/main">
            <a:r>
              <a:t>Expected response / misconception: Invite assumptions, not correct vocabulary. Surface uncertainty explicitly.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Teach the claim: The target is the outcome you need to predict.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Define Supervised learning precisely, then anchor it in the recurring engineering case.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Create a commitment before the explanation.</a:t>
            </a:r>
          </a:p>
          <a:p xmlns:a="http://schemas.openxmlformats.org/drawingml/2006/main">
            <a:r>
              <a:t>Interaction: Individual prediction for 60 seconds, then 2 minutes in pairs.</a:t>
            </a:r>
          </a:p>
          <a:p xmlns:a="http://schemas.openxmlformats.org/drawingml/2006/main">
            <a:r>
              <a:t>Expected response / misconception: Invite assumptions, not correct vocabulary. Surface uncertainty explicitly.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Teach the claim: Features describe what is known at prediction time.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Walk left to right and distinguish the model from the evidence workflow.</a:t>
            </a:r>
          </a:p>
          <a:p xmlns:a="http://schemas.openxmlformats.org/drawingml/2006/main">
            <a:r>
              <a:t>Interaction: Ask pairs to identify the population and decision for the pump case.</a:t>
            </a:r>
          </a:p>
          <a:p xmlns:a="http://schemas.openxmlformats.org/drawingml/2006/main">
            <a:r>
              <a:t>Expected response / misconception: Students often jump from a dataset directly to a model; return them to the success criterion and split.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Run a short structured interaction before the tool is introduced.</a:t>
            </a:r>
          </a:p>
          <a:p xmlns:a="http://schemas.openxmlformats.org/drawingml/2006/main">
            <a:r>
              <a:t>Interaction: 4 minutes in small groups, then collect two contrasting answers.</a:t>
            </a:r>
          </a:p>
          <a:p xmlns:a="http://schemas.openxmlformats.org/drawingml/2006/main">
            <a:r>
              <a:t>Expected response / misconception: Listen for whether students distinguish observation, assumption, and claim.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Define Generalization precisely, then anchor it in the recurring engineering case.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Teach the claim: Training and testing must answer different questions.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Walk left to right and distinguish the model from the evidence workflow.</a:t>
            </a:r>
          </a:p>
          <a:p xmlns:a="http://schemas.openxmlformats.org/drawingml/2006/main">
            <a:r>
              <a:t>Interaction: Ask: at which step is it too late to tune a feature?</a:t>
            </a:r>
          </a:p>
          <a:p xmlns:a="http://schemas.openxmlformats.org/drawingml/2006/main">
            <a:r>
              <a:t>Expected response / misconception: Students often jump from a dataset directly to a model; return them to the success criterion and split.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Create a commitment before the explanation.</a:t>
            </a:r>
          </a:p>
          <a:p xmlns:a="http://schemas.openxmlformats.org/drawingml/2006/main">
            <a:r>
              <a:t>Interaction: Individual prediction for 60 seconds, then 2 minutes in pairs.</a:t>
            </a:r>
          </a:p>
          <a:p xmlns:a="http://schemas.openxmlformats.org/drawingml/2006/main">
            <a:r>
              <a:t>Expected response / misconception: Invite assumptions, not correct vocabulary. Surface uncertainty explicitly.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Teach the claim: Leakage lets information from the answer reach the model too early.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Define Common leakage precisely, then anchor it in the recurring engineering case.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Run a short structured interaction before the tool is introduced.</a:t>
            </a:r>
          </a:p>
          <a:p xmlns:a="http://schemas.openxmlformats.org/drawingml/2006/main">
            <a:r>
              <a:t>Interaction: 4 minutes in small groups, then collect two contrasting answers.</a:t>
            </a:r>
          </a:p>
          <a:p xmlns:a="http://schemas.openxmlformats.org/drawingml/2006/main">
            <a:r>
              <a:t>Expected response / misconception: Listen for whether students distinguish observation, assumption, and claim.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Read each line aloud as an operation on evidence; avoid treating the notebook as a black box.</a:t>
            </a:r>
          </a:p>
          <a:p xmlns:a="http://schemas.openxmlformats.org/drawingml/2006/main">
            <a:r>
              <a:t>Interaction: Ask students which line could reveal a wrong unit or missing sensor.</a:t>
            </a:r>
          </a:p>
          <a:p xmlns:a="http://schemas.openxmlformats.org/drawingml/2006/main">
            <a:r>
              <a:t>Expected response / misconception: info and describe expose types, missingness, and scale before a model is fitted.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Teach the claim: A pipeline makes the learning boundary explicit.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Define Baseline precisely, then anchor it in the recurring engineering case.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Create a commitment before the explanation.</a:t>
            </a:r>
          </a:p>
          <a:p xmlns:a="http://schemas.openxmlformats.org/drawingml/2006/main">
            <a:r>
              <a:t>Interaction: Individual prediction for 60 seconds, then 2 minutes in pairs.</a:t>
            </a:r>
          </a:p>
          <a:p xmlns:a="http://schemas.openxmlformats.org/drawingml/2006/main">
            <a:r>
              <a:t>Expected response / misconception: Invite assumptions, not correct vocabulary. Surface uncertainty explicitly.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Teach the claim: The metric must express the cost of being wrong.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Walk left to right and distinguish the model from the evidence workflow.</a:t>
            </a:r>
          </a:p>
          <a:p xmlns:a="http://schemas.openxmlformats.org/drawingml/2006/main">
            <a:r>
              <a:t>Interaction: Prompt students to explain one false positive and one false negative in plain language.</a:t>
            </a:r>
          </a:p>
          <a:p xmlns:a="http://schemas.openxmlformats.org/drawingml/2006/main">
            <a:r>
              <a:t>Expected response / misconception: Students often jump from a dataset directly to a model; return them to the success criterion and split.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Run a short structured interaction before the tool is introduced.</a:t>
            </a:r>
          </a:p>
          <a:p xmlns:a="http://schemas.openxmlformats.org/drawingml/2006/main">
            <a:r>
              <a:t>Interaction: 4 minutes in small groups, then collect two contrasting answers.</a:t>
            </a:r>
          </a:p>
          <a:p xmlns:a="http://schemas.openxmlformats.org/drawingml/2006/main">
            <a:r>
              <a:t>Expected response / misconception: Listen for whether students distinguish observation, assumption, and claim.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Transfer the explained theory to a bounded notebook task.</a:t>
            </a:r>
          </a:p>
          <a:p xmlns:a="http://schemas.openxmlformats.org/drawingml/2006/main">
            <a:r>
              <a:t>Interaction: Read the three tasks, then have each pair state which cell will produce the evidence.</a:t>
            </a:r>
          </a:p>
          <a:p xmlns:a="http://schemas.openxmlformats.org/drawingml/2006/main">
            <a:r>
              <a:t>Expected response / misconception: A completed notebook without a figure, claim, and limitation is incomplete.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Define AI assistance precisely, then anchor it in the recurring engineering case.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Walk left to right and distinguish the model from the evidence workflow.</a:t>
            </a:r>
          </a:p>
          <a:p xmlns:a="http://schemas.openxmlformats.org/drawingml/2006/main">
            <a:r>
              <a:t>Interaction: Have students identify which notebook cell protects each part of the contract.</a:t>
            </a:r>
          </a:p>
          <a:p xmlns:a="http://schemas.openxmlformats.org/drawingml/2006/main">
            <a:r>
              <a:t>Expected response / misconception: Students often jump from a dataset directly to a model; return them to the success criterion and split.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Facilitation: Close with retrieval, not a recap.</a:t>
            </a:r>
          </a:p>
          <a:p xmlns:a="http://schemas.openxmlformats.org/drawingml/2006/main">
            <a:r>
              <a:t>Interaction: Individual 90-second written response.</a:t>
            </a:r>
          </a:p>
          <a:p xmlns:a="http://schemas.openxmlformats.org/drawingml/2006/main">
            <a:r>
              <a:t>Expected response / misconception: Collect misunderstandings to open the next lecture.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Course reader (Fall 2026), Chapter 2; scikit-learn User Guide, supervised learning and model selection. Visuals: original OpenAI Image Generation asset for this course.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627c09908d40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186df2000749f0" /><Relationship Type="http://schemas.openxmlformats.org/officeDocument/2006/relationships/slideLayout" Target="/ppt/slideLayouts/slideLayout1.xml" Id="R7935720149654c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35720149654c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13da0bf68482b" /><Relationship Type="http://schemas.openxmlformats.org/officeDocument/2006/relationships/image" Target="/ppt/media/image.png" Id="R87a4753b2e1e482b" /><Relationship Type="http://schemas.openxmlformats.org/officeDocument/2006/relationships/notesSlide" Target="/ppt/notesSlides/notesSlide1.xml" Id="Rd57c905786be43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80fbc3c89f4e29" /><Relationship Type="http://schemas.openxmlformats.org/officeDocument/2006/relationships/notesSlide" Target="/ppt/notesSlides/notesSlide2.xml" Id="Rf8bc86974b2744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d2db5dbea04734" /><Relationship Type="http://schemas.openxmlformats.org/officeDocument/2006/relationships/image" Target="/ppt/media/image2.png" Id="Rfc308589802645a1" /><Relationship Type="http://schemas.openxmlformats.org/officeDocument/2006/relationships/notesSlide" Target="/ppt/notesSlides/notesSlide3.xml" Id="Rc8626e2b4fb440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08088ec87412b" /><Relationship Type="http://schemas.openxmlformats.org/officeDocument/2006/relationships/notesSlide" Target="/ppt/notesSlides/notesSlide4.xml" Id="Rc166b47efb7e40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ba0b93e57341e2" /><Relationship Type="http://schemas.openxmlformats.org/officeDocument/2006/relationships/notesSlide" Target="/ppt/notesSlides/notesSlide5.xml" Id="R3af2499e507c48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605874120b4aaa" /><Relationship Type="http://schemas.openxmlformats.org/officeDocument/2006/relationships/image" Target="/ppt/media/image3.png" Id="R7064bc27c6ba40da" /><Relationship Type="http://schemas.openxmlformats.org/officeDocument/2006/relationships/notesSlide" Target="/ppt/notesSlides/notesSlide6.xml" Id="R8a603001b03a4c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323ef7a31456a" /><Relationship Type="http://schemas.openxmlformats.org/officeDocument/2006/relationships/notesSlide" Target="/ppt/notesSlides/notesSlide7.xml" Id="Rd8602d86712c4f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17ff64a5424955" /><Relationship Type="http://schemas.openxmlformats.org/officeDocument/2006/relationships/notesSlide" Target="/ppt/notesSlides/notesSlide8.xml" Id="R88c3ca5c2b0148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d882f7ef84ba2" /><Relationship Type="http://schemas.openxmlformats.org/officeDocument/2006/relationships/notesSlide" Target="/ppt/notesSlides/notesSlide9.xml" Id="Re45adce61b9541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b051320ce4f6c" /><Relationship Type="http://schemas.openxmlformats.org/officeDocument/2006/relationships/image" Target="/ppt/media/image4.png" Id="R62e537038d1d4935" /><Relationship Type="http://schemas.openxmlformats.org/officeDocument/2006/relationships/notesSlide" Target="/ppt/notesSlides/notesSlide10.xml" Id="R83df791253ac4b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f88381a4e4f03" /><Relationship Type="http://schemas.openxmlformats.org/officeDocument/2006/relationships/notesSlide" Target="/ppt/notesSlides/notesSlide11.xml" Id="R936590b79179412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ce4154b3a472c" /><Relationship Type="http://schemas.openxmlformats.org/officeDocument/2006/relationships/notesSlide" Target="/ppt/notesSlides/notesSlide12.xml" Id="R4f0a58127ab94ff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26d419830d489e" /><Relationship Type="http://schemas.openxmlformats.org/officeDocument/2006/relationships/image" Target="/ppt/media/image5.png" Id="R8c5276a306c94fc6" /><Relationship Type="http://schemas.openxmlformats.org/officeDocument/2006/relationships/notesSlide" Target="/ppt/notesSlides/notesSlide13.xml" Id="Rac5e14b718ca473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5c6b53efe46c0" /><Relationship Type="http://schemas.openxmlformats.org/officeDocument/2006/relationships/notesSlide" Target="/ppt/notesSlides/notesSlide14.xml" Id="R9125e3933010426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f378dffad4c5f" /><Relationship Type="http://schemas.openxmlformats.org/officeDocument/2006/relationships/notesSlide" Target="/ppt/notesSlides/notesSlide15.xml" Id="Rde88e59c203c403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d280186fe47f6" /><Relationship Type="http://schemas.openxmlformats.org/officeDocument/2006/relationships/notesSlide" Target="/ppt/notesSlides/notesSlide16.xml" Id="Rc78b941a1bfa483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aec8a9c17241df" /><Relationship Type="http://schemas.openxmlformats.org/officeDocument/2006/relationships/image" Target="/ppt/media/image6.png" Id="R274f7ca082fa47f3" /><Relationship Type="http://schemas.openxmlformats.org/officeDocument/2006/relationships/notesSlide" Target="/ppt/notesSlides/notesSlide17.xml" Id="R8d1cd13eb42a431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d4576754d4949" /><Relationship Type="http://schemas.openxmlformats.org/officeDocument/2006/relationships/notesSlide" Target="/ppt/notesSlides/notesSlide18.xml" Id="R90bc66301adb407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11fafa9f5430c" /><Relationship Type="http://schemas.openxmlformats.org/officeDocument/2006/relationships/notesSlide" Target="/ppt/notesSlides/notesSlide19.xml" Id="Ra24ac3e3d55a494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fb24c57ef54ee6" /><Relationship Type="http://schemas.openxmlformats.org/officeDocument/2006/relationships/image" Target="/ppt/media/image7.png" Id="Red9ace03a31c4370" /><Relationship Type="http://schemas.openxmlformats.org/officeDocument/2006/relationships/notesSlide" Target="/ppt/notesSlides/notesSlide20.xml" Id="R364b93b3b7c5409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ba5d9e7ff468f" /><Relationship Type="http://schemas.openxmlformats.org/officeDocument/2006/relationships/notesSlide" Target="/ppt/notesSlides/notesSlide21.xml" Id="Re5b294a064cf4e7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315addcf1546db" /><Relationship Type="http://schemas.openxmlformats.org/officeDocument/2006/relationships/notesSlide" Target="/ppt/notesSlides/notesSlide22.xml" Id="R31bbdfe8e572403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a77056d9c47a3" /><Relationship Type="http://schemas.openxmlformats.org/officeDocument/2006/relationships/image" Target="/ppt/media/image8.png" Id="Re223863581914209" /><Relationship Type="http://schemas.openxmlformats.org/officeDocument/2006/relationships/notesSlide" Target="/ppt/notesSlides/notesSlide23.xml" Id="R787b673e71ee456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2b36f03864ecd" /><Relationship Type="http://schemas.openxmlformats.org/officeDocument/2006/relationships/notesSlide" Target="/ppt/notesSlides/notesSlide24.xml" Id="R321c598e774541a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73918bf0d4f66" /><Relationship Type="http://schemas.openxmlformats.org/officeDocument/2006/relationships/notesSlide" Target="/ppt/notesSlides/notesSlide25.xml" Id="R97dc7e4525c34c2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7b6a1572c44cda" /><Relationship Type="http://schemas.openxmlformats.org/officeDocument/2006/relationships/notesSlide" Target="/ppt/notesSlides/notesSlide26.xml" Id="R8db57eb6f9a64f4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4753b2e1e482b"/>
          <a:srcRect xmlns:a="http://schemas.openxmlformats.org/drawingml/2006/main" l="27488" t="0" r="274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05600" y="0"/>
            <a:ext cx="54864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59A89E-1B81-461A-AD30-14DCA90D6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162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71AC1E-1789-47B2-A931-549BB8CE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3D8E58-EE4E-4A1F-9C47-AE52F97A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FALL 2026 / LECTURE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0807B-ACB4-4C9A-90B6-EAAF9897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5619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900" b="1" i="0">
                <a:solidFill>
                  <a:srgbClr val="420A15"/>
                </a:solidFill>
              </a:defRPr>
            </a:pPr>
            <a:r>
              <a:rPr sz="3900" b="1" i="0">
                <a:solidFill>
                  <a:srgbClr val="420A15"/>
                </a:solidFill>
              </a:rPr>
              <a:t>Define the learning problem first.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EB1965-1DC1-4A5D-BFC5-6E9003CF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5029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242124"/>
                </a:solidFill>
              </a:defRPr>
            </a:pPr>
            <a:r>
              <a:rPr sz="1875" b="0" i="0">
                <a:solidFill>
                  <a:srgbClr val="242124"/>
                </a:solidFill>
              </a:rPr>
              <a:t>A good model begins with a target, a deployment decision, and an honest evaluation design.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1D18F-E7AE-42EC-913C-5337C50E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57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420A15"/>
                </a:solidFill>
              </a:defRPr>
            </a:pPr>
            <a:r>
              <a:rPr sz="1275" b="1" i="0">
                <a:solidFill>
                  <a:srgbClr val="420A15"/>
                </a:solidFill>
              </a:rPr>
              <a:t>Machine Learning in Engineering Science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E92EC-DAA8-4C3A-A341-8B7BE358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817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E4002B"/>
                </a:solidFill>
              </a:defRPr>
            </a:pPr>
            <a:r>
              <a:rPr sz="1125" b="1" i="0">
                <a:solidFill>
                  <a:srgbClr val="E4002B"/>
                </a:solidFill>
              </a:rPr>
              <a:t>WEEK 02 / FEATURES, TARGETS, SPLITS</a:t>
            </a:r>
          </a:p>
        </p:txBody>
      </p:sp>
    </p:spTree>
    <p:extLst>
      <p:ext uri="{BB962C8B-B14F-4D97-AF65-F5344CB8AC3E}">
        <p14:creationId xmlns:p14="http://schemas.microsoft.com/office/powerpoint/2010/main" val="3832903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36C48-8AF4-42CA-94E9-96C06C81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PREDICT BEFORE WE RUN CODE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FA515-9286-4223-A367-2F1FC457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33550"/>
            <a:ext cx="97917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 i="0">
                <a:solidFill>
                  <a:srgbClr val="420A15"/>
                </a:solidFill>
              </a:defRPr>
            </a:pPr>
            <a:r>
              <a:rPr sz="3450" b="1" i="0">
                <a:solidFill>
                  <a:srgbClr val="420A15"/>
                </a:solidFill>
              </a:rPr>
              <a:t>A classifier reports 95% accuracy. Should you deploy it?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47205A-C959-4D4D-BEDA-01C4F760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14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1CA5CE-9DD5-4882-8BDC-75F16E82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438650"/>
            <a:ext cx="8115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0" i="0">
                <a:solidFill>
                  <a:srgbClr val="242124"/>
                </a:solidFill>
              </a:defRPr>
            </a:pPr>
            <a:r>
              <a:rPr sz="1875" b="0" i="0">
                <a:solidFill>
                  <a:srgbClr val="242124"/>
                </a:solidFill>
              </a:rPr>
              <a:t>List the two questions you need answered before saying yes.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45BBF3-DEA5-441F-B221-29635740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429250"/>
            <a:ext cx="925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1">
                <a:solidFill>
                  <a:srgbClr val="12233F"/>
                </a:solidFill>
              </a:defRPr>
            </a:pPr>
            <a:r>
              <a:rPr sz="1350" b="0" i="1">
                <a:solidFill>
                  <a:srgbClr val="12233F"/>
                </a:solidFill>
              </a:rPr>
              <a:t>Write one sentence. Compare with a neighbour. Be ready to defend the assumption.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A914D3-CF89-4950-A90B-5EC98670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1B1813-EABA-47C4-B97A-53FB1C74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8692FC-24A3-474F-ADD9-1D7C8C1AE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538406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08589802645a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C8E1C3-483A-4FBC-99C4-22EB25E0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76DE7-A451-48E3-843C-278285967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D25D6-EED7-44C3-9C8F-523FD701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THE ENGINEERING DECISION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A13096-F717-443C-9CD2-E294823B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29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420A15"/>
                </a:solidFill>
              </a:defRPr>
            </a:pPr>
            <a:r>
              <a:rPr sz="3150" b="1" i="0">
                <a:solidFill>
                  <a:srgbClr val="420A15"/>
                </a:solidFill>
              </a:rPr>
              <a:t>The target is the outcome you need to predict.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E649B-5023-42E5-ACCD-9B118B6E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48196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Without a target and a decision context, a model may be technically impressive but operationally meaningless.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EE9CA-CAB6-41A4-BE08-6ADA8140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CA804D-30AD-41A3-8749-4488D82C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B5AD8-8E88-4EAF-BD80-36546A89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531093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933318-1EAB-4740-8842-04A97022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514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9A7FA2-C966-4E42-B5B8-741264C9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171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8F4EF"/>
                </a:solidFill>
              </a:defRPr>
            </a:pPr>
            <a:r>
              <a:rPr sz="1500" b="1" i="0">
                <a:solidFill>
                  <a:srgbClr val="F8F4EF"/>
                </a:solidFill>
              </a:rPr>
              <a:t>SUPERVISED</a:t>
            </a:r>
          </a:p>
          <a:p xmlns:a="http://schemas.openxmlformats.org/drawingml/2006/main">
            <a:pPr algn="ctr">
              <a:defRPr sz="1500" b="1" i="0">
                <a:solidFill>
                  <a:srgbClr val="F8F4EF"/>
                </a:solidFill>
              </a:defRPr>
            </a:pPr>
            <a:r>
              <a:rPr sz="1500" b="1" i="0">
                <a:solidFill>
                  <a:srgbClr val="F8F4EF"/>
                </a:solidFill>
              </a:rPr>
              <a:t>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F4D83-E7B9-4A01-9DA3-A2642A2D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123950"/>
            <a:ext cx="75247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420A15"/>
                </a:solidFill>
              </a:defRPr>
            </a:pPr>
            <a:r>
              <a:rPr sz="2550" b="1" i="0">
                <a:solidFill>
                  <a:srgbClr val="420A15"/>
                </a:solidFill>
              </a:rPr>
              <a:t>Learn a mapping f(x) → y from examples where both the input x and outcome y are known.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E2F863-514A-4A11-AD11-6ACCBEFA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76600"/>
            <a:ext cx="695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FF073-E97C-40F8-AA2C-87569AD5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7147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3FC3D-6AFE-4AB0-8177-264A36C9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6385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Regression: y is a quantity, such as energy use or stress.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B3845-EEFD-4B91-B823-4C48B8E6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386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D5AF6-E03D-4A45-9095-B4FB360E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Classification: y is a category, such as pass/fail or fault/no fault.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E6433-B670-467A-AAD5-F9FDB4FDA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1625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145F9-F7E6-4310-9170-FD1D8BB5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0863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The target must exist at the time and quality required in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BCC43E-B63B-473E-B779-A188DFD8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AA2F38-3A19-4D1F-9202-0332BF72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008D3-0F4A-4FA7-9AA9-0BE773F5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80785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6076C-9937-449F-A095-173EB2653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PREDICT BEFORE WE RUN CODE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DC718-517A-4D6B-B9F4-82BDF3C5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33550"/>
            <a:ext cx="97917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 i="0">
                <a:solidFill>
                  <a:srgbClr val="420A15"/>
                </a:solidFill>
              </a:defRPr>
            </a:pPr>
            <a:r>
              <a:rPr sz="3450" b="1" i="0">
                <a:solidFill>
                  <a:srgbClr val="420A15"/>
                </a:solidFill>
              </a:rPr>
              <a:t>Is “bearing failure within 30 days” a feature or a target?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34698C-B153-4DE8-B8D4-D16CCE14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14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5A6CDC-EE8B-496F-87C2-7160BAC1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438650"/>
            <a:ext cx="8115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0" i="0">
                <a:solidFill>
                  <a:srgbClr val="242124"/>
                </a:solidFill>
              </a:defRPr>
            </a:pPr>
            <a:r>
              <a:rPr sz="1875" b="0" i="0">
                <a:solidFill>
                  <a:srgbClr val="242124"/>
                </a:solidFill>
              </a:rPr>
              <a:t>Explain your answer using the time at which the information becomes available.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FC447-934A-485E-8FCD-CB6AFD4C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429250"/>
            <a:ext cx="925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1">
                <a:solidFill>
                  <a:srgbClr val="12233F"/>
                </a:solidFill>
              </a:defRPr>
            </a:pPr>
            <a:r>
              <a:rPr sz="1350" b="0" i="1">
                <a:solidFill>
                  <a:srgbClr val="12233F"/>
                </a:solidFill>
              </a:rPr>
              <a:t>Write one sentence. Compare with a neighbour. Be ready to defend the assumption.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E48CD-11D6-4C1E-AF63-61D57CAE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00B34-68F9-4E8A-AFA2-39232830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5C5428-99E2-40B4-90E0-E170BABC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522877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64bc27c6ba40d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F5EA4-3A7D-4EDB-9197-C9565E19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ED1765-4446-4DFD-9627-E2F21F2D6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FEFFF-3F4D-410B-BC33-282E534D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PROBLEM FORMULATION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DF1AA-B231-4A9D-9100-5BC04083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29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420A15"/>
                </a:solidFill>
              </a:defRPr>
            </a:pPr>
            <a:r>
              <a:rPr sz="3150" b="1" i="0">
                <a:solidFill>
                  <a:srgbClr val="420A15"/>
                </a:solidFill>
              </a:rPr>
              <a:t>Features describe what is known at prediction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64D46-9A78-4D9F-928A-B81338EA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48196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A feature is permitted only if it would be available when the prediction is actually made. This is a time and information boundary.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07578-8FC1-4AAA-8780-70FB6A24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645C3-BD33-4D93-81FF-D7B5743E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5C0DC-B219-45AF-AC47-23B082B79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587000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9BB395-D2F7-48CA-B79E-8CC3997E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MENTAL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39D4D5-DE20-4ED4-95FD-ECCCE651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A learning problem has five explicit parts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3D1CAA-F73E-4739-87D7-A1D4ED409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BFDEB-0B1E-4DEA-9EC7-EBB24390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B508FC-C84D-41F3-BAFE-4B3D74D6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Decision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CD38C-B91B-46F1-870A-CAA8B90B9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60225-35F5-4403-8473-2B5FB7A8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CFA9E9-56A6-4E43-A7F1-5F46C889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8DBBF-3E91-43B6-AD84-B81F0DB1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Population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C4A7D2-EA2B-46AA-9FC6-A5CD177A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8C019-6CF4-4D09-9EED-F15BA3CD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6E7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B1EE5E-4838-4543-B40D-D87ECB87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D120FE-E82D-4863-98F1-A69B311D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Features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59A489-F162-4ADA-A2FA-6773EA46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907899-F463-4FDB-8FD8-8F9488D1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E3CF7-32CD-4F6C-BD3D-44A04A78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243F2C-B8B7-4D0A-B0E6-431615BDC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Target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71A01-3CFF-4F43-813A-9702DFCD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A5C94C-838C-4D73-BFEC-2544DD86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2915B2-743C-4880-B97E-F1942CC5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EBBCE5-ED8F-4FBE-A3D3-5A0F7E47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Metric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566CCE-439C-49AD-873B-213D721B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86350"/>
            <a:ext cx="923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1">
                <a:solidFill>
                  <a:srgbClr val="242124"/>
                </a:solidFill>
              </a:defRPr>
            </a:pPr>
            <a:r>
              <a:rPr sz="1800" b="0" i="1">
                <a:solidFill>
                  <a:srgbClr val="242124"/>
                </a:solidFill>
              </a:rPr>
              <a:t>Each step protects the interpretation of the result.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1F5EA9-9015-4B6D-A27D-2AC5B6E0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11407E-C4A3-4DE6-ACED-0C96918E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E5B0BA-C377-419B-91A9-3CBE7630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117541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7345D1-9DFE-4758-98D8-998537A9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IN-CLASS INTERACTION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1E21E-EACB-463D-9D9E-C190140F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Frame the pump-monitoring problem.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B0576B-A403-4704-8AF0-49C4071F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3241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672AE-E625-46A1-BF09-DDC04F82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71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1D279-CFBC-4BB3-829B-0395281E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2669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Write the operational decision in one sentence.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B2CEA-F52D-4F45-97B0-138D42AF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194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A2A666-BAAE-4163-AA14-290A396E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86715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B4F555-2494-4CCF-A038-6885F0671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6230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Define the population of cases that decision applies to.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DF12C-0256-4A86-9BF6-8679BF8C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148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E93570-D754-486C-A020-DEECFAF6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7625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70E77C-BFA1-40F2-951C-C8AB6170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576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Propose one target and three features available at decision time.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170A05-C5BD-4FCB-8499-7C1D2694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91150"/>
            <a:ext cx="819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0" i="1">
                <a:solidFill>
                  <a:srgbClr val="12233F"/>
                </a:solidFill>
              </a:defRPr>
            </a:pPr>
            <a:r>
              <a:rPr sz="1650" b="0" i="1">
                <a:solidFill>
                  <a:srgbClr val="12233F"/>
                </a:solidFill>
              </a:rPr>
              <a:t>Do not open the notebook yet. Make the reasoning visible first.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8EC54B-1195-453C-AEBD-20755296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6C4109-AEBD-44E0-91B4-3B8DD31F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530AD2-81C5-4261-8ED5-407BDCE2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459023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F60D84-0200-4073-A6D7-E5848AF4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514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D8D79-9D82-4624-ADDA-1191B0AB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171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8F4EF"/>
                </a:solidFill>
              </a:defRPr>
            </a:pPr>
            <a:r>
              <a:rPr sz="1500" b="1" i="0">
                <a:solidFill>
                  <a:srgbClr val="F8F4EF"/>
                </a:solidFill>
              </a:rPr>
              <a:t>GENERAL</a:t>
            </a:r>
          </a:p>
          <a:p xmlns:a="http://schemas.openxmlformats.org/drawingml/2006/main">
            <a:pPr algn="ctr">
              <a:defRPr sz="1500" b="1" i="0">
                <a:solidFill>
                  <a:srgbClr val="F8F4EF"/>
                </a:solidFill>
              </a:defRPr>
            </a:pPr>
            <a:r>
              <a:rPr sz="1500" b="1" i="0">
                <a:solidFill>
                  <a:srgbClr val="F8F4EF"/>
                </a:solidFill>
              </a:rPr>
              <a:t>IZATION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FBA8D5-9C71-441F-8C88-B0514277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123950"/>
            <a:ext cx="75247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420A15"/>
                </a:solidFill>
              </a:defRPr>
            </a:pPr>
            <a:r>
              <a:rPr sz="2550" b="1" i="0">
                <a:solidFill>
                  <a:srgbClr val="420A15"/>
                </a:solidFill>
              </a:rPr>
              <a:t>The model must work on new cases drawn from the deployment setting, not merely repeat the labels it has already seen.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E585B-C356-4F18-BD1C-7EFA9B11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76600"/>
            <a:ext cx="695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F96C6-0DA6-43F3-9689-67C6D1F3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7147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4351A9-424D-4CFF-8081-732AA0FC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6385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Training performance measures fitting.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C5610B-3679-4DC6-9CCD-B502193E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386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96E341-345B-4CE7-BE22-967526CB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Test performance estimates future use only if the test set was protected.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93620F-A06C-41C8-96E1-8C1C2EC5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1625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953E8-3881-49B4-8E32-051307ECC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0863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A split is an experiment design, not a technical ritual.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FCBFCB-EFE0-4935-84A0-B2659B36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E90028-794A-493D-9977-14C477E5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AB832C-9991-4EAC-9873-AC3CA88B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15605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537038d1d493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BF5FEE-199A-4F71-AE8C-D852F07C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9FB18-0A93-48D1-9868-08A2819F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E60975-5011-4065-AE3C-35B7CB12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EVALUATION DESIGN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51426-852C-433F-A9DE-F9CAF7AC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29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420A15"/>
                </a:solidFill>
              </a:defRPr>
            </a:pPr>
            <a:r>
              <a:rPr sz="3150" b="1" i="0">
                <a:solidFill>
                  <a:srgbClr val="420A15"/>
                </a:solidFill>
              </a:rPr>
              <a:t>Training and testing must answer different questions.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B34EB6-8817-4BFE-8A51-3BF67A65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48196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Training asks what pattern the algorithm can fit. Testing asks whether that pattern transfers to held-out cases.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7F6787-8F2F-4552-B83C-54189159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A9C5A-1B62-4703-9947-1C1A9506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214632-36F0-4935-B82D-03E8DB28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830594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5BA5EC-E412-488B-BADB-7024394A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MENTAL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2CEFC-6A9A-48B6-B533-8BC34FF0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The protected evaluation loop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C3D51D-1CFF-4F13-86EE-C609B75B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17775F-16C7-4BC8-9BD9-6AD572CD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0B2E5-C5FD-4A15-A695-9086AE69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Define split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28840-1130-433E-BED4-6951F830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604B9F-A3FB-4E68-BFD6-421A2F32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2199C9-38E0-438C-A135-25B53728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DCAD0-3617-4031-BF15-E969FD3D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Fit on train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695FB2-C6CF-485B-8EFB-D39AB117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CB285A-5E61-46DF-8F48-705C389D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6E7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9360BA-02A5-452C-888E-C03AFD6B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40C37C-5A5F-4F0E-ABA2-B7BB9C22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Freeze choices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9CFF6-9363-4E70-8CD8-5C615583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BBA77-C676-403E-899E-B41B91E9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A6EE7C-4B89-4E93-9ABB-A71776AA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62A27F-E8C5-409A-809E-1EE0F79F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Score on test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8A07AD-7FC3-4F7C-87AA-11199B07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4D3A78-9595-4B03-A11A-4A426F78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3C9F10-51E3-47EE-A70F-9BC18419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14693C-9869-4274-841C-A1C93A89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Explain errors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481805-6FCB-4B3A-8653-8049FF5D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86350"/>
            <a:ext cx="923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1">
                <a:solidFill>
                  <a:srgbClr val="242124"/>
                </a:solidFill>
              </a:defRPr>
            </a:pPr>
            <a:r>
              <a:rPr sz="1800" b="0" i="1">
                <a:solidFill>
                  <a:srgbClr val="242124"/>
                </a:solidFill>
              </a:rPr>
              <a:t>Each step protects the interpretation of the result.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0F5AF0-BAA2-4C78-A834-4C845413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B1AD55-7757-499C-860A-3AD3F3A0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75088C-658B-4242-B96F-98BF7CDB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19623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79C75-8943-43C9-BBD0-02DFF1C0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PREDICT BEFORE WE RUN CODE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4135E-D2C3-46A3-A655-1920BA0B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33550"/>
            <a:ext cx="97917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 i="0">
                <a:solidFill>
                  <a:srgbClr val="420A15"/>
                </a:solidFill>
              </a:defRPr>
            </a:pPr>
            <a:r>
              <a:rPr sz="3450" b="1" i="0">
                <a:solidFill>
                  <a:srgbClr val="420A15"/>
                </a:solidFill>
              </a:rPr>
              <a:t>Why is the test set not a second training set?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906E2-C870-4AAF-A04F-C82FE7815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14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D020D-8EF9-45FE-BAFD-22B79701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438650"/>
            <a:ext cx="8115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0" i="0">
                <a:solidFill>
                  <a:srgbClr val="242124"/>
                </a:solidFill>
              </a:defRPr>
            </a:pPr>
            <a:r>
              <a:rPr sz="1875" b="0" i="0">
                <a:solidFill>
                  <a:srgbClr val="242124"/>
                </a:solidFill>
              </a:rPr>
              <a:t>Predict what happens when you repeatedly change a model after looking at test accuracy.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2974BB-7458-431A-8B73-EBE6551E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429250"/>
            <a:ext cx="925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1">
                <a:solidFill>
                  <a:srgbClr val="12233F"/>
                </a:solidFill>
              </a:defRPr>
            </a:pPr>
            <a:r>
              <a:rPr sz="1350" b="0" i="1">
                <a:solidFill>
                  <a:srgbClr val="12233F"/>
                </a:solidFill>
              </a:rPr>
              <a:t>Write one sentence. Compare with a neighbour. Be ready to defend the assumption.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611513-DB7F-4BAF-9902-9427809C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507C3-B558-4948-8AE3-66A59948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DF8DC5-74C6-43AD-B72E-AE9E0B99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4972955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5276a306c94fc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E405D8-F6FE-4218-8030-3F0CB9FA0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7E4915-0E8D-49CB-9BFD-AEB98639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916245-66E7-4669-A456-536B6B85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LEAKAGE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DB975-1775-4FAA-8E94-94CA544F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29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420A15"/>
                </a:solidFill>
              </a:defRPr>
            </a:pPr>
            <a:r>
              <a:rPr sz="3150" b="1" i="0">
                <a:solidFill>
                  <a:srgbClr val="420A15"/>
                </a:solidFill>
              </a:rPr>
              <a:t>Leakage lets information from the answer reach the model too early.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043931-4505-4AB7-A1D0-549F691C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48196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The score looks better because the evaluation no longer resembles the future decision. It is a design failure, not a lucky result.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09C40-2B91-42BB-994E-4BFBE6FE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19CBC8-439E-4E06-8471-FB7E8449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AB842B-C2C2-4BC0-876F-5F281618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671711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3E48DE-7FE1-4684-A68F-998DD622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514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D9129-42A9-4550-879D-C324B8CE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171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F8F4EF"/>
                </a:solidFill>
              </a:defRPr>
            </a:pPr>
            <a:r>
              <a:rPr sz="1950" b="1" i="0">
                <a:solidFill>
                  <a:srgbClr val="F8F4EF"/>
                </a:solidFill>
              </a:rPr>
              <a:t>COMMON</a:t>
            </a:r>
          </a:p>
          <a:p xmlns:a="http://schemas.openxmlformats.org/drawingml/2006/main">
            <a:pPr algn="ctr">
              <a:defRPr sz="1950" b="1" i="0">
                <a:solidFill>
                  <a:srgbClr val="F8F4EF"/>
                </a:solidFill>
              </a:defRPr>
            </a:pPr>
            <a:r>
              <a:rPr sz="1950" b="1" i="0">
                <a:solidFill>
                  <a:srgbClr val="F8F4EF"/>
                </a:solidFill>
              </a:rPr>
              <a:t>LEAKAGE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B736E6-6D9F-4540-B6F9-754D095EA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123950"/>
            <a:ext cx="75247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420A15"/>
                </a:solidFill>
              </a:defRPr>
            </a:pPr>
            <a:r>
              <a:rPr sz="2550" b="1" i="0">
                <a:solidFill>
                  <a:srgbClr val="420A15"/>
                </a:solidFill>
              </a:rPr>
              <a:t>Leakage often hides in transformations and records that were created after the decision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9E7C4B-E60E-4E80-8A19-6F97E51D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76600"/>
            <a:ext cx="695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9197D-37F6-49FA-BA3F-FCA9E26B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7147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743744-4F08-4628-AD28-6FD93FD7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6385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Scaling before splitting lets test-set statistics influence training.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1CA1F0-AF9E-464F-A0F5-22B7ADBF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386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E0BF8-DD05-4F7D-A1F0-ACC2D429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A maintenance action can reveal the fault label indirectly.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0E42FD-89CA-469A-919C-DBBAA7B9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1625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C4F896-B7E4-4636-AF91-F0492D5B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0863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Duplicate or time-adjacent records can place the same case on both sides.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CE4DEF-DA44-44CB-9940-C645FEC1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2E7172-B4F3-432D-BA4D-D86358BE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835249-93FC-4BD0-9941-3C718539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62360924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D98DEE-4247-488D-B6BA-5F9C3ED4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IN-CLASS INTERACTION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A0491B-7263-4E81-8460-C3DC6D9C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Find the leak before fitting the model.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B2F1BB-FC1A-4936-914A-053E62AC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3241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D83F7-6B61-476B-93EA-9D4AF4157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71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2B001-36BF-4223-85F9-F137C4DE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2669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Normalize the full table, then split 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F8150-6A4B-4167-BAE0-D4EFCE77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194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F8D14D-8D3F-419C-B4CC-18DD56CE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86715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720DA0-EF27-4A55-A74D-6C2F0CD5D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6230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Use a repair code recorded after the inspection.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35CDF-BA6F-4A35-8DF9-73957FCF5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148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0C45B8-4918-49FF-A20F-DE05E9F84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7625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30375-31B2-4038-B761-F4EDB867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576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Put repeated measurements from one pump in both train and test.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FD6F6-D494-48AC-B9DA-142B9097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91150"/>
            <a:ext cx="819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0" i="1">
                <a:solidFill>
                  <a:srgbClr val="12233F"/>
                </a:solidFill>
              </a:defRPr>
            </a:pPr>
            <a:r>
              <a:rPr sz="1650" b="0" i="1">
                <a:solidFill>
                  <a:srgbClr val="12233F"/>
                </a:solidFill>
              </a:rPr>
              <a:t>Do not open the notebook yet. Make the reasoning visible first.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10E4BD-4D8D-4C3F-8BA0-7C35089E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E81C92-367E-4187-944B-9224BC10F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D66ED7-4E5A-408E-8E4D-B1C6F9B2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0500686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B5A206-E422-40C6-8AB4-1406B10C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WORKED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8C64E-77FA-47C5-8129-F8E19148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10287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75" b="1" i="0">
                <a:solidFill>
                  <a:srgbClr val="420A15"/>
                </a:solidFill>
              </a:defRPr>
            </a:pPr>
            <a:r>
              <a:rPr sz="2775" b="1" i="0">
                <a:solidFill>
                  <a:srgbClr val="420A15"/>
                </a:solidFill>
              </a:rPr>
              <a:t>The split happens before learning the transformation.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4AEA2-8398-4EA1-8EDF-CBEDA92D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096000" cy="2762250"/>
          </a:xfrm>
          <a:prstGeom xmlns:a="http://schemas.openxmlformats.org/drawingml/2006/main" prst="roundRect">
            <a:avLst>
              <a:gd name="adj" fmla="val 4828"/>
            </a:avLst>
          </a:prstGeom>
          <a:solidFill xmlns:a="http://schemas.openxmlformats.org/drawingml/2006/main">
            <a:srgbClr val="122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483CE2-AA87-4037-B502-7A7B3943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457450"/>
            <a:ext cx="53340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8F4EF"/>
                </a:solidFill>
              </a:defRPr>
            </a:pPr>
            <a:r>
              <a:rPr sz="1500" b="0" i="0">
                <a:solidFill>
                  <a:srgbClr val="F8F4EF"/>
                </a:solidFill>
              </a:rPr>
              <a:t>X_train, X_test, y_train, y_test = train_test_split(</a:t>
            </a:r>
          </a:p>
          <a:p xmlns:a="http://schemas.openxmlformats.org/drawingml/2006/main">
            <a:pPr algn="l">
              <a:defRPr sz="1500" b="0" i="0">
                <a:solidFill>
                  <a:srgbClr val="F8F4EF"/>
                </a:solidFill>
              </a:defRPr>
            </a:pPr>
            <a:r>
              <a:rPr sz="1500" b="0" i="0">
                <a:solidFill>
                  <a:srgbClr val="F8F4EF"/>
                </a:solidFill>
              </a:rPr>
              <a:t>    X, y, test_size=0.2, stratify=y, random_state=42</a:t>
            </a:r>
          </a:p>
          <a:p xmlns:a="http://schemas.openxmlformats.org/drawingml/2006/main">
            <a:pPr algn="l">
              <a:defRPr sz="1500" b="0" i="0">
                <a:solidFill>
                  <a:srgbClr val="F8F4EF"/>
                </a:solidFill>
              </a:defRPr>
            </a:pPr>
            <a:r>
              <a:rPr sz="1500" b="0" i="0">
                <a:solidFill>
                  <a:srgbClr val="F8F4EF"/>
                </a:solidFill>
              </a:rPr>
              <a:t>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 i="0">
                <a:solidFill>
                  <a:srgbClr val="F8F4EF"/>
                </a:solidFill>
              </a:defRPr>
            </a:pPr>
            <a:r>
              <a:rPr sz="1500" b="0" i="0">
                <a:solidFill>
                  <a:srgbClr val="F8F4EF"/>
                </a:solidFill>
              </a:rPr>
              <a:t>pipe.fit(X_train, y_train)</a:t>
            </a:r>
          </a:p>
          <a:p xmlns:a="http://schemas.openxmlformats.org/drawingml/2006/main">
            <a:pPr algn="l">
              <a:defRPr sz="1500" b="0" i="0">
                <a:solidFill>
                  <a:srgbClr val="F8F4EF"/>
                </a:solidFill>
              </a:defRPr>
            </a:pPr>
            <a:r>
              <a:rPr sz="1500" b="0" i="0">
                <a:solidFill>
                  <a:srgbClr val="F8F4EF"/>
                </a:solidFill>
              </a:rPr>
              <a:t>y_pred = pipe.predict(X_test)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674D7-69D6-4CFD-9077-9995B63EA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66950"/>
            <a:ext cx="3524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242124"/>
                </a:solidFill>
              </a:defRPr>
            </a:pPr>
            <a:r>
              <a:rPr sz="2100" b="1" i="0">
                <a:solidFill>
                  <a:srgbClr val="242124"/>
                </a:solidFill>
              </a:rPr>
              <a:t>The pipeline learns its scaler and model only from X_train. Stratification preserves class proportions when the target is imbalanced.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50C860-874F-4E26-9A03-DCD7697C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629150"/>
            <a:ext cx="3562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 i="1">
                <a:solidFill>
                  <a:srgbClr val="E4002B"/>
                </a:solidFill>
              </a:defRPr>
            </a:pPr>
            <a:r>
              <a:rPr sz="1425" b="0" i="1">
                <a:solidFill>
                  <a:srgbClr val="E4002B"/>
                </a:solidFill>
              </a:rPr>
              <a:t>Read the code as a question about the data, not as a spell to copy.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3E001-481A-4908-8603-C63A50F7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59C618-EFE8-4D24-9405-4039EBAC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3AA9A5-4F9A-44C4-864E-3B9EF877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4560759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f7ca082fa47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BB62C-B9C4-41B1-9532-9DBA5A86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647467-5ED7-4833-ABC2-2F861DC0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DAE1B-1DC5-4843-8B9B-CEF856A2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PIPELINE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76A42-3722-4591-A987-B555B80B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29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420A15"/>
                </a:solidFill>
              </a:defRPr>
            </a:pPr>
            <a:r>
              <a:rPr sz="3150" b="1" i="0">
                <a:solidFill>
                  <a:srgbClr val="420A15"/>
                </a:solidFill>
              </a:rPr>
              <a:t>A pipeline makes the learning boundary explicit.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F2D9B-FA64-49ED-B6ED-F5BDC801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48196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Preparation, transformation, fitting, and prediction are one reproducible object. That structure protects against accidental leakage.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416C0-3F68-4468-AD53-9A1BE6B8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F2C384-5008-45B8-BD34-C7C95D9D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0A6674-139F-40F5-8DB5-1733F193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397143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4421F9-4C2C-4382-9032-23C90EFA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514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61BBD1-9052-46E2-875F-1965CEEF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171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F8F4EF"/>
                </a:solidFill>
              </a:defRPr>
            </a:pPr>
            <a:r>
              <a:rPr sz="1950" b="1" i="0">
                <a:solidFill>
                  <a:srgbClr val="F8F4EF"/>
                </a:solidFill>
              </a:rPr>
              <a:t>BASELINE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C34049-4A96-4B4D-B3D3-6863FF509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123950"/>
            <a:ext cx="75247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420A15"/>
                </a:solidFill>
              </a:defRPr>
            </a:pPr>
            <a:r>
              <a:rPr sz="2550" b="1" i="0">
                <a:solidFill>
                  <a:srgbClr val="420A15"/>
                </a:solidFill>
              </a:rPr>
              <a:t>A baseline is the simplest meaningful reference against which a more complex model must earn its value.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548E23-35E7-4612-AE0F-D093307A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76600"/>
            <a:ext cx="695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D9C79E-B08C-4196-97FF-38A340B3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7147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20D3DA-9F00-4DF2-B958-6EF12D1D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6385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Use a majority-class classifier for an initial classification reference.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C4728-FEAD-43CB-B77F-B7309359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386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327E4-BD9F-4F14-B85A-23F527A1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Use a simple linear model when a linear relationship is plausible.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48C198-265C-4D02-BC87-0CDB3A84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1625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5C249-751B-4B03-866C-195AF638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0863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Compare improvement with the added complexity and risk.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062FA-079E-436F-8AEB-559F68B1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CA1164-8C28-465C-884F-752AECE64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273C5-EAC5-43A6-AF83-98B077366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158562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4DD45-C4C7-469D-8D6C-5CAB87A7E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PREDICT BEFORE WE RUN CODE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848BA-C37E-487B-80C8-71559F75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733550"/>
            <a:ext cx="97917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450" b="1" i="0">
                <a:solidFill>
                  <a:srgbClr val="420A15"/>
                </a:solidFill>
              </a:defRPr>
            </a:pPr>
            <a:r>
              <a:rPr sz="3450" b="1" i="0">
                <a:solidFill>
                  <a:srgbClr val="420A15"/>
                </a:solidFill>
              </a:rPr>
              <a:t>When is a “good” accuracy still a poor engineering model?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CE9C07-42A9-430A-BFB9-EF60E58B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114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D3371-C41B-4D34-A284-5DE340ED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438650"/>
            <a:ext cx="8115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0" i="0">
                <a:solidFill>
                  <a:srgbClr val="242124"/>
                </a:solidFill>
              </a:defRPr>
            </a:pPr>
            <a:r>
              <a:rPr sz="1875" b="0" i="0">
                <a:solidFill>
                  <a:srgbClr val="242124"/>
                </a:solidFill>
              </a:rPr>
              <a:t>Consider an imbalanced fault-detection problem with a rare but costly failure.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9D34E-1093-4CC6-AE32-A2C85B51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429250"/>
            <a:ext cx="9258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 i="1">
                <a:solidFill>
                  <a:srgbClr val="12233F"/>
                </a:solidFill>
              </a:defRPr>
            </a:pPr>
            <a:r>
              <a:rPr sz="1350" b="0" i="1">
                <a:solidFill>
                  <a:srgbClr val="12233F"/>
                </a:solidFill>
              </a:rPr>
              <a:t>Write one sentence. Compare with a neighbour. Be ready to defend the assumption.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C51AA-929F-405B-9A93-2E7F362C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25F01-9E39-40AE-BC55-B6075EA6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FE6DE-9746-4410-98A5-867F024E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54956646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9ace03a31c437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E6FDB-485E-4BBC-B1F3-B5AFDBC2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F06291-9B89-4228-BF74-49393B68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ED481-06FD-445E-BA70-75C81BAB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METRICS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F451B-86D8-43BB-B5B7-4F482176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29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420A15"/>
                </a:solidFill>
              </a:defRPr>
            </a:pPr>
            <a:r>
              <a:rPr sz="3150" b="1" i="0">
                <a:solidFill>
                  <a:srgbClr val="420A15"/>
                </a:solidFill>
              </a:rPr>
              <a:t>The metric must express the cost of being wrong.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26BE2-0836-426D-9DB9-2FE95E98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48196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Accuracy counts all errors equally. Precision, recall, and the confusion matrix help distinguish the errors that matter.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5B639C-2FC7-478F-9292-5A2E1416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6CC1F1-3A8F-442A-80F4-40E04F6B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49CEF-43F1-4D15-A7BA-F6359735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90145801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DE2BCE-37C4-44C0-AC9D-F80DA26E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MENTAL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33A0A1-F3FB-4EDE-BD9D-7A5ED1FB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Read a classifier through its errors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F629A-F9FC-4D74-9D6F-2DA51938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EC2C56-1736-4570-8E13-E563148B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F92F10-F22B-47B0-9EB2-85EBF0D4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Prediction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FAFB5-10F2-4483-9322-6B962776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AE853-DD54-4A68-8B70-66782C49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1F63A-CEF4-4515-BCD6-CD37BC31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85E51-1544-4808-9FF0-BC537B09B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Actual outcome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70054-6BCF-4A04-9EC9-748D63D1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6CE820-F4F9-4938-A44E-CE352F4C7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6E7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01B2F3-2A29-48B0-A88F-7A5F7F0D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F973A7-230C-4C12-8C1C-A584E5E9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Error type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041D64-066E-44E7-938A-938D7B99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DC3A46-7F00-43A5-B0DB-80DEB9A8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7D87D2-9AF3-4CF9-A93B-E305042A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D181F5-7F7E-4FF3-9FB9-64D00F7B3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Consequence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CCB1F1-F4CF-4257-9713-AC364347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66164-D861-4094-B213-FB2652AF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E507A5-949E-4A79-9660-7208A6F1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211D2B-5439-41C5-9199-8A7286C8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Next experiment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E3659B-5D15-4F85-A00C-2F38FCA22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86350"/>
            <a:ext cx="923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1">
                <a:solidFill>
                  <a:srgbClr val="242124"/>
                </a:solidFill>
              </a:defRPr>
            </a:pPr>
            <a:r>
              <a:rPr sz="1800" b="0" i="1">
                <a:solidFill>
                  <a:srgbClr val="242124"/>
                </a:solidFill>
              </a:rPr>
              <a:t>Each step protects the interpretation of the result.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A99A81-CA9C-4AAC-A7FA-BF391253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59CF2F-1F05-4174-B156-7766A139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C3C61B-D7E4-4EE8-AE77-CAB51CBA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59165809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DDA6E5-0028-403E-ABE1-B629A0B6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IN-CLASS INTERACTION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00259-9CD7-4F8E-9887-2633941C6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09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Explain the error, not only the score.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0EAF8F-7D3E-4AC2-A669-AA279787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3241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5B87B-692F-40A4-94A3-BCD3DA80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718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3A367F-FF5E-463C-B884-C1B64D2C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2669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Choose the error that is more expensive for a safety-monitoring system.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03C9D0-2AD8-4702-815C-C73E4126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194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DCB00-7F31-4A72-BEA7-DE5B9923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86715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B7B75-F676-4423-B17B-2BE275C3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6230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State which metric should receive more attention.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6CEE0-A5D3-4E3B-A449-F34D852D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148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E4002B"/>
                </a:solidFill>
              </a:defRPr>
            </a:pPr>
            <a:r>
              <a:rPr sz="1875" b="1" i="0">
                <a:solidFill>
                  <a:srgbClr val="E4002B"/>
                </a:solidFill>
              </a:rPr>
              <a:t>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DF039-B461-451C-A873-0D059436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76250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88EA34-8B7A-49EC-8CCC-52DDA3D6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576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242124"/>
                </a:solidFill>
              </a:defRPr>
            </a:pPr>
            <a:r>
              <a:rPr sz="1950" b="0" i="0">
                <a:solidFill>
                  <a:srgbClr val="242124"/>
                </a:solidFill>
              </a:rPr>
              <a:t>Propose one data or feature change before changing the algorithm.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C0EEC9-9A10-428F-B45A-8708F0579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391150"/>
            <a:ext cx="819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0" i="1">
                <a:solidFill>
                  <a:srgbClr val="12233F"/>
                </a:solidFill>
              </a:defRPr>
            </a:pPr>
            <a:r>
              <a:rPr sz="1650" b="0" i="1">
                <a:solidFill>
                  <a:srgbClr val="12233F"/>
                </a:solidFill>
              </a:rPr>
              <a:t>Do not open the notebook yet. Make the reasoning visible first.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BB478C-3EF9-4614-868D-823FC5D4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440703-3026-45EB-8018-B0E01F91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BD34F4-8531-43CE-9BC6-E0C1E6BC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50603842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2386358191420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BAFC9-C6B1-4870-BB3B-1B31CDCD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953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4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3D98C-98C3-4773-8DF9-973E7D12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49AC7-73F7-42C9-8278-58938C648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COLAB LAB LAUNCH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C257B-21F4-47E1-B6E2-D721ABF6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5295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Lab 02: build a leakage-safe baseline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BD0454-7D99-4AFB-9CFC-3AF49501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003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4002B"/>
                </a:solidFill>
              </a:defRPr>
            </a:pPr>
            <a:r>
              <a:rPr sz="1350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D244E-5944-4C37-9726-447ADE46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7241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242124"/>
                </a:solidFill>
              </a:defRPr>
            </a:pPr>
            <a:r>
              <a:rPr sz="1725" b="0" i="0">
                <a:solidFill>
                  <a:srgbClr val="242124"/>
                </a:solidFill>
              </a:rPr>
              <a:t>Define X and y for the teaching dataset.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7A7DFE-940D-4181-8649-240EEF7E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4002B"/>
                </a:solidFill>
              </a:defRPr>
            </a:pPr>
            <a:r>
              <a:rPr sz="1350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A9419-E4C5-48A7-9835-BF32D783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099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242124"/>
                </a:solidFill>
              </a:defRPr>
            </a:pPr>
            <a:r>
              <a:rPr sz="1725" b="0" i="0">
                <a:solidFill>
                  <a:srgbClr val="242124"/>
                </a:solidFill>
              </a:rPr>
              <a:t>Fit one pipeline on the training split only.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AC5A0-865F-4430-88BF-F769E0E20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719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4002B"/>
                </a:solidFill>
              </a:defRPr>
            </a:pPr>
            <a:r>
              <a:rPr sz="1350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8CE5A-5B66-4E0F-A6C9-852CD622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957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242124"/>
                </a:solidFill>
              </a:defRPr>
            </a:pPr>
            <a:r>
              <a:rPr sz="1725" b="0" i="0">
                <a:solidFill>
                  <a:srgbClr val="242124"/>
                </a:solidFill>
              </a:rPr>
              <a:t>Inspect metrics and at least one class of error.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14A872-2652-4ADC-9628-5F8D8BFD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57850"/>
            <a:ext cx="5200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2233F"/>
                </a:solidFill>
              </a:defRPr>
            </a:pPr>
            <a:r>
              <a:rPr sz="1500" b="1" i="0">
                <a:solidFill>
                  <a:srgbClr val="12233F"/>
                </a:solidFill>
              </a:rPr>
              <a:t>Evidence to retain: one figure, one claim, one limitation.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E3569-80E3-4A1E-9F09-025E975F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BE967A-BDFC-4594-8487-AC6483681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AADB5B-8693-482F-9219-22613D2A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5244071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F86C30-8B5D-4834-BC8C-699ACE979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514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552299-180E-4DF7-8FB6-54BEB61B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1714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8F4EF"/>
                </a:solidFill>
              </a:defRPr>
            </a:pPr>
            <a:r>
              <a:rPr sz="1500" b="1" i="0">
                <a:solidFill>
                  <a:srgbClr val="F8F4EF"/>
                </a:solidFill>
              </a:rPr>
              <a:t>AI</a:t>
            </a:r>
          </a:p>
          <a:p xmlns:a="http://schemas.openxmlformats.org/drawingml/2006/main">
            <a:pPr algn="ctr">
              <a:defRPr sz="1500" b="1" i="0">
                <a:solidFill>
                  <a:srgbClr val="F8F4EF"/>
                </a:solidFill>
              </a:defRPr>
            </a:pPr>
            <a:r>
              <a:rPr sz="1500" b="1" i="0">
                <a:solidFill>
                  <a:srgbClr val="F8F4EF"/>
                </a:solidFill>
              </a:rPr>
              <a:t>ASSISTANCE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32986E-6BD4-4D3F-AB9F-7150B2A4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123950"/>
            <a:ext cx="75247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420A15"/>
                </a:solidFill>
              </a:defRPr>
            </a:pPr>
            <a:r>
              <a:rPr sz="2550" b="1" i="0">
                <a:solidFill>
                  <a:srgbClr val="420A15"/>
                </a:solidFill>
              </a:rPr>
              <a:t>AI may propose a model or metric, but you must check whether the target, split, and evaluation match the real decision.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4D093-B794-4FD0-864D-762A05865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76600"/>
            <a:ext cx="6953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A048C-9127-489F-A0F1-22B45E09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7147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641DA-B564-4DB3-9833-540C3AD4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36385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Ask for a baseline before a complex architecture.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4E1343-AD9C-4764-A7C6-CDB6A142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386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47E0B-583A-48F9-BFF8-EC6C1E42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43624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Reject code that touches the test data during preprocessing.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138060-2E3A-417F-93C1-4A46830A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162550"/>
            <a:ext cx="43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8F8EE-526D-4CAD-A3BF-9F181430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08635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242124"/>
                </a:solidFill>
              </a:defRPr>
            </a:pPr>
            <a:r>
              <a:rPr sz="1800" b="0" i="0">
                <a:solidFill>
                  <a:srgbClr val="242124"/>
                </a:solidFill>
              </a:rPr>
              <a:t>Explain one observed error without delegating the reasoning.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A37AB-606E-4CA0-A1D7-6CD10199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3D75D2-AA58-47A6-8E0C-B2686E96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6884AF-114D-4BA9-BE45-BDC5C1EB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9498935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183F9A-BA90-45D3-AAAD-03692E2C1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4002B"/>
                </a:solidFill>
              </a:defRPr>
            </a:pPr>
            <a:r>
              <a:rPr sz="1050" b="1" i="0">
                <a:solidFill>
                  <a:srgbClr val="E4002B"/>
                </a:solidFill>
              </a:rPr>
              <a:t>MENTAL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8A1F0-D485-4CE8-BBF0-46EA2B5E3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420A15"/>
                </a:solidFill>
              </a:defRPr>
            </a:pPr>
            <a:r>
              <a:rPr sz="3000" b="1" i="0">
                <a:solidFill>
                  <a:srgbClr val="420A15"/>
                </a:solidFill>
              </a:rPr>
              <a:t>Week 2 evidence contract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2791C4-6F3B-41A7-B2C3-C5B66DC7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37924-9303-43EC-BDB2-55CC5E302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EA59B-905C-46FC-89E2-0CBA9951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Frame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CF7A7B-9B3F-4B6D-BDF8-96391E9D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985B4-3958-4C06-9F82-BFA695BC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2070C8-6D77-40C6-9A11-6E7C4B8C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9262D-9C37-4915-AA23-93D4EB15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Split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C32998-4358-455F-9508-18824D5F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DB767D-BEE1-4CA1-AB98-55431DBA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6E7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32A793-CCAE-416A-BAE4-B09A8645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F258FB-C66A-40FC-B69D-533A1443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Pipeline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EDA96-8F08-4D0E-BD5F-CC7EEB40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499141-CFFB-4D51-8ED3-D5D243E2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0C5753-BE2F-4420-9151-6BDF637E5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94DAD-41F1-462B-8556-312F1460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Evaluate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24835C-9E65-4441-99A5-AF09189F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219450"/>
            <a:ext cx="323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E4002B"/>
                </a:solidFill>
              </a:defRPr>
            </a:pPr>
            <a:r>
              <a:rPr sz="2400" b="1" i="0">
                <a:solidFill>
                  <a:srgbClr val="E4002B"/>
                </a:solidFill>
              </a:rPr>
              <a:t>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C14B6-1C1A-4F57-AAEE-9AF09C4D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724150"/>
            <a:ext cx="1790700" cy="1466850"/>
          </a:xfrm>
          <a:prstGeom xmlns:a="http://schemas.openxmlformats.org/drawingml/2006/main" prst="roundRect">
            <a:avLst>
              <a:gd name="adj" fmla="val 11688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A9B99A-056B-429F-81F0-1EB967A0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002B"/>
                </a:solidFill>
              </a:defRPr>
            </a:pPr>
            <a:r>
              <a:rPr sz="1275" b="1" i="0">
                <a:solidFill>
                  <a:srgbClr val="E4002B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82AA9D-A5AA-45CD-A4B4-51EFE8F44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371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12233F"/>
                </a:solidFill>
              </a:defRPr>
            </a:pPr>
            <a:r>
              <a:rPr sz="1425" b="1" i="0">
                <a:solidFill>
                  <a:srgbClr val="12233F"/>
                </a:solidFill>
              </a:rPr>
              <a:t>Explain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F86546-331D-4A73-B667-AD53F8FE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086350"/>
            <a:ext cx="923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0" i="1">
                <a:solidFill>
                  <a:srgbClr val="242124"/>
                </a:solidFill>
              </a:defRPr>
            </a:pPr>
            <a:r>
              <a:rPr sz="1800" b="0" i="1">
                <a:solidFill>
                  <a:srgbClr val="242124"/>
                </a:solidFill>
              </a:rPr>
              <a:t>Each step protects the interpretation of the result.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245313-0652-4692-81D6-53C487933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88ECF7-00D9-4753-896B-8A72D34A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1F834D-22BE-4EFD-BA60-F8FE8415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81668588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8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86591-0BA0-4347-9783-E2F40DC9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ACA46F-97F4-4C13-BBCF-1B2BC136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7A63C"/>
                </a:solidFill>
              </a:defRPr>
            </a:pPr>
            <a:r>
              <a:rPr sz="1050" b="1" i="0">
                <a:solidFill>
                  <a:srgbClr val="D7A63C"/>
                </a:solidFill>
              </a:rPr>
              <a:t>EXIT TICKET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189304-8C9A-4569-B8BF-0652ED44D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43100"/>
            <a:ext cx="990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300" b="1" i="0">
                <a:solidFill>
                  <a:srgbClr val="F8F4EF"/>
                </a:solidFill>
              </a:defRPr>
            </a:pPr>
            <a:r>
              <a:rPr sz="3300" b="1" i="0">
                <a:solidFill>
                  <a:srgbClr val="F8F4EF"/>
                </a:solidFill>
              </a:rPr>
              <a:t>What information must be unavailable to a model at prediction time?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C1510-2AC3-44A0-9120-237FFAA8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943350"/>
            <a:ext cx="647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00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1C2AC-B41B-451D-8DEC-47EF7739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457700"/>
            <a:ext cx="8610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0" i="0">
                <a:solidFill>
                  <a:srgbClr val="D7A63C"/>
                </a:solidFill>
              </a:defRPr>
            </a:pPr>
            <a:r>
              <a:rPr sz="1875" b="0" i="0">
                <a:solidFill>
                  <a:srgbClr val="D7A63C"/>
                </a:solidFill>
              </a:rPr>
              <a:t>Next week: regression and classification models as competing hypotheses.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8E226B-A5B0-47B0-B08F-F5BF4892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6197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0" i="1">
                <a:solidFill>
                  <a:srgbClr val="F8F4EF"/>
                </a:solidFill>
              </a:defRPr>
            </a:pPr>
            <a:r>
              <a:rPr sz="1500" b="0" i="1">
                <a:solidFill>
                  <a:srgbClr val="F8F4EF"/>
                </a:solidFill>
              </a:rPr>
              <a:t>Submit a one-sentence response before you leave.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08CD4-853A-41ED-83B2-DD025A24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91300"/>
            <a:ext cx="121920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0A1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C5226-4D85-442C-A9A3-C2DA07CA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638925"/>
            <a:ext cx="885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 i="0">
                <a:solidFill>
                  <a:srgbClr val="F8F4EF"/>
                </a:solidFill>
              </a:defRPr>
            </a:pPr>
            <a:r>
              <a:rPr sz="750" b="1" i="0">
                <a:solidFill>
                  <a:srgbClr val="F8F4EF"/>
                </a:solidFill>
              </a:rPr>
              <a:t>MACHINE LEARNING IN ENGINEERING SCIENCE  /  WEEK 02 / FEATURES, TARGETS, SPLITS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7C8E59-7F69-4E6E-9C44-4F495234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629400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 i="0">
                <a:solidFill>
                  <a:srgbClr val="F8F4EF"/>
                </a:solidFill>
              </a:defRPr>
            </a:pPr>
            <a:r>
              <a:rPr sz="900" b="1" i="0">
                <a:solidFill>
                  <a:srgbClr val="F8F4EF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6685365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2026-08-23T06:24:41.4850000Z</dcterms:created>
  <dcterms:modified xsi:type="dcterms:W3CDTF">2026-08-23T06:24:41.4850000Z</dcterms:modified>
</coreProperties>
</file>